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5"/>
  </p:notesMasterIdLst>
  <p:handoutMasterIdLst>
    <p:handoutMasterId r:id="rId26"/>
  </p:handoutMasterIdLst>
  <p:sldIdLst>
    <p:sldId id="257" r:id="rId6"/>
    <p:sldId id="258" r:id="rId7"/>
    <p:sldId id="259" r:id="rId8"/>
    <p:sldId id="266" r:id="rId9"/>
    <p:sldId id="267" r:id="rId10"/>
    <p:sldId id="268" r:id="rId11"/>
    <p:sldId id="269" r:id="rId12"/>
    <p:sldId id="275" r:id="rId13"/>
    <p:sldId id="271" r:id="rId14"/>
    <p:sldId id="272" r:id="rId15"/>
    <p:sldId id="260" r:id="rId16"/>
    <p:sldId id="265" r:id="rId17"/>
    <p:sldId id="273" r:id="rId18"/>
    <p:sldId id="274" r:id="rId19"/>
    <p:sldId id="261" r:id="rId20"/>
    <p:sldId id="276" r:id="rId21"/>
    <p:sldId id="262" r:id="rId22"/>
    <p:sldId id="263" r:id="rId23"/>
    <p:sldId id="264" r:id="rId24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B4"/>
    <a:srgbClr val="0033CC"/>
    <a:srgbClr val="003399"/>
    <a:srgbClr val="3333FF"/>
    <a:srgbClr val="3333CC"/>
    <a:srgbClr val="0000FF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 autoAdjust="0"/>
    <p:restoredTop sz="93875" autoAdjust="0"/>
  </p:normalViewPr>
  <p:slideViewPr>
    <p:cSldViewPr>
      <p:cViewPr varScale="1">
        <p:scale>
          <a:sx n="123" d="100"/>
          <a:sy n="123" d="100"/>
        </p:scale>
        <p:origin x="2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339365-9AAE-4473-BF43-687E300CC713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216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228600" y="1676400"/>
            <a:ext cx="891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  <a:ea typeface="굴림" pitchFamily="34" charset="-127"/>
              </a:rPr>
              <a:t>ARM Data Processing Instructions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3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00DC-25E5-8B41-AEF7-CF712AA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A66C7-46D9-DF4F-B751-218BD282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1447800"/>
            <a:ext cx="8229600" cy="4908550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Testing the N</a:t>
            </a:r>
            <a:r>
              <a:rPr lang="en-US" sz="20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bit of a variable, R0</a:t>
            </a:r>
          </a:p>
          <a:p>
            <a:pPr marL="0" indent="0">
              <a:buNone/>
            </a:pPr>
            <a:r>
              <a:rPr lang="en-US" sz="1100" dirty="0"/>
              <a:t>	MOV	R1, #1</a:t>
            </a:r>
          </a:p>
          <a:p>
            <a:pPr marL="0" indent="0">
              <a:buNone/>
            </a:pPr>
            <a:r>
              <a:rPr lang="en-US" sz="1100" dirty="0"/>
              <a:t>	LSL	R1, #N		; N must be an integer. R1 = 1 &lt;&lt; N</a:t>
            </a:r>
          </a:p>
          <a:p>
            <a:pPr marL="0" indent="0">
              <a:buNone/>
            </a:pPr>
            <a:r>
              <a:rPr lang="en-US" sz="1100" dirty="0"/>
              <a:t>	ANDS	R1, R1, R0	; R1 = R0 &amp; R1. If R0’s nth bit is 1, APSR’s Z bit = 0.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Extracting only most significant byte of R0</a:t>
            </a:r>
          </a:p>
          <a:p>
            <a:pPr marL="0" indent="0">
              <a:buNone/>
            </a:pPr>
            <a:r>
              <a:rPr lang="en-US" sz="1100" dirty="0"/>
              <a:t>	AND	R1, R0, </a:t>
            </a:r>
            <a:r>
              <a:rPr lang="en-US" sz="1100" dirty="0">
                <a:solidFill>
                  <a:srgbClr val="FF0000"/>
                </a:solidFill>
              </a:rPr>
              <a:t>#0xF000 </a:t>
            </a:r>
            <a:r>
              <a:rPr lang="en-US" sz="1100" dirty="0"/>
              <a:t>; R1 = R0 &amp; 0xF000 </a:t>
            </a:r>
          </a:p>
          <a:p>
            <a:pPr marL="0" indent="0">
              <a:buNone/>
            </a:pPr>
            <a:r>
              <a:rPr lang="en-US" sz="1100" dirty="0"/>
              <a:t>	LSR	R1, #24	   ; R1 = R1 &gt;&gt; 24, so that R1 gets R0’s most significant byte in its least significant byte position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Setting the N</a:t>
            </a:r>
            <a:r>
              <a:rPr lang="en-US" sz="20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bit</a:t>
            </a:r>
          </a:p>
          <a:p>
            <a:pPr marL="0" indent="0">
              <a:buNone/>
            </a:pPr>
            <a:r>
              <a:rPr lang="en-US" sz="1100" dirty="0"/>
              <a:t>	MOV	R1, #1</a:t>
            </a:r>
          </a:p>
          <a:p>
            <a:pPr marL="0" indent="0">
              <a:buNone/>
            </a:pPr>
            <a:r>
              <a:rPr lang="en-US" sz="1100" dirty="0"/>
              <a:t>	LSL	R1, #N		; N must be an integer. R1 = 1 &lt;&lt; N</a:t>
            </a:r>
          </a:p>
          <a:p>
            <a:pPr marL="0" indent="0">
              <a:buNone/>
            </a:pPr>
            <a:r>
              <a:rPr lang="en-US" sz="1100" dirty="0"/>
              <a:t>	ORR	R0, R0, R1	; R0 = R0 | R1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Clearing the N</a:t>
            </a:r>
            <a:r>
              <a:rPr lang="en-US" sz="20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bit</a:t>
            </a:r>
          </a:p>
          <a:p>
            <a:pPr marL="0" indent="0">
              <a:buNone/>
            </a:pPr>
            <a:r>
              <a:rPr lang="en-US" sz="1100" dirty="0"/>
              <a:t>	MOV	R1, #1</a:t>
            </a:r>
          </a:p>
          <a:p>
            <a:pPr marL="0" indent="0">
              <a:buNone/>
            </a:pPr>
            <a:r>
              <a:rPr lang="en-US" sz="1100" dirty="0"/>
              <a:t>	LSL	R1, #N		; N must be an integer</a:t>
            </a:r>
          </a:p>
          <a:p>
            <a:pPr marL="0" indent="0">
              <a:buNone/>
            </a:pPr>
            <a:r>
              <a:rPr lang="en-US" sz="1100" dirty="0"/>
              <a:t>	BIC	R0, R0, R1	; R0 = R0 &amp; ~R1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Counting #bits </a:t>
            </a:r>
          </a:p>
          <a:p>
            <a:pPr marL="0" indent="0">
              <a:buNone/>
            </a:pPr>
            <a:r>
              <a:rPr lang="en-US" sz="1100" dirty="0"/>
              <a:t>	RORS	R0, R0, #1	; rotate each bit</a:t>
            </a:r>
          </a:p>
          <a:p>
            <a:pPr marL="0" indent="0">
              <a:buNone/>
            </a:pPr>
            <a:r>
              <a:rPr lang="en-US" sz="1100" dirty="0"/>
              <a:t>	ADDCS	R1, R1, #1	; if it’s 1, increment #ones (=R1)</a:t>
            </a:r>
          </a:p>
          <a:p>
            <a:pPr marL="0" indent="0">
              <a:buNone/>
            </a:pPr>
            <a:r>
              <a:rPr lang="en-US" sz="1100" dirty="0"/>
              <a:t>	...</a:t>
            </a:r>
          </a:p>
          <a:p>
            <a:pPr marL="0" indent="0">
              <a:buNone/>
            </a:pPr>
            <a:r>
              <a:rPr lang="en-US" sz="1100" dirty="0"/>
              <a:t>	ROR	R0, R0, #25	; rotate R0 back to the original value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F91D-7D52-D341-91EF-51834D85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C7EB-884A-2B42-B713-023266CE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  <a:endParaRPr lang="en-US" altLang="ko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766A-86EC-BA47-8C31-2D3CEEA3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42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4C76-A714-2546-BE2E-DC2DD182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3270-DA94-C543-B316-DC04AFAC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6640-DEB1-C048-B2AE-8B8A5F3E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FC61-5B94-F849-B034-68578C61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60AC711-2E8F-034A-8642-F2BBD93183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7480136"/>
              </p:ext>
            </p:extLst>
          </p:nvPr>
        </p:nvGraphicFramePr>
        <p:xfrm>
          <a:off x="495300" y="1608912"/>
          <a:ext cx="8153400" cy="3631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 with the corresponding C-language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ADD</a:t>
                      </a:r>
                    </a:p>
                    <a:p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 R2, R1, R3</a:t>
                      </a:r>
                      <a:r>
                        <a:rPr lang="en-US" sz="1000" dirty="0"/>
                        <a:t>; R2 = R1 + 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ADC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ADC R2, R1, R3</a:t>
                      </a:r>
                      <a:r>
                        <a:rPr lang="en-US" sz="1000" dirty="0"/>
                        <a:t>; R2 = R1 + R3 + C, where C is Carry.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92">
                <a:tc>
                  <a:txBody>
                    <a:bodyPr/>
                    <a:lstStyle/>
                    <a:p>
                      <a:r>
                        <a:rPr lang="en-US" sz="1200" b="1" dirty="0"/>
                        <a:t>SUB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 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C, V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SUBS R8, R6, #240</a:t>
                      </a:r>
                      <a:r>
                        <a:rPr lang="en-US" sz="1000" dirty="0"/>
                        <a:t>; R8 = R6 – 240, sets flags on the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SBC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 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Subtract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C, V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ORN R5, R1 </a:t>
                      </a:r>
                      <a:r>
                        <a:rPr lang="en-US" sz="1000" dirty="0"/>
                        <a:t>; R5 = R5 | (~R1)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r>
                        <a:rPr lang="en-US" sz="1200" b="1" dirty="0"/>
                        <a:t>RSB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 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Reverse subtract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C, V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RSB R4, R4, #1280</a:t>
                      </a:r>
                      <a:r>
                        <a:rPr lang="en-US" sz="1000" dirty="0"/>
                        <a:t>; R4 = 1280 – R4 </a:t>
                      </a:r>
                      <a:r>
                        <a:rPr lang="en-US" sz="1000" baseline="300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ADDW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{Rd,} Rn, #imm12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Addition (32-bit encoded)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S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ADDW R5, #4095 ; R5 = R5 + 4095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22498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SUBW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{Rd,} Rn, #imm12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Subtraction (32-bit encoded) No S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SUBW R5, #4095 ; R5 = R5 – 4095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598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5B786F-E0ED-5446-B901-0EE2A830E41F}"/>
              </a:ext>
            </a:extLst>
          </p:cNvPr>
          <p:cNvSpPr txBox="1"/>
          <p:nvPr/>
        </p:nvSpPr>
        <p:spPr>
          <a:xfrm>
            <a:off x="1519623" y="5209659"/>
            <a:ext cx="1908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why do we need RSB?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CE3AE-9F00-5E48-B375-4D3BED558E19}"/>
              </a:ext>
            </a:extLst>
          </p:cNvPr>
          <p:cNvSpPr txBox="1"/>
          <p:nvPr/>
        </p:nvSpPr>
        <p:spPr>
          <a:xfrm>
            <a:off x="2601941" y="5662705"/>
            <a:ext cx="227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64-bit sum can be obtained from:</a:t>
            </a:r>
          </a:p>
          <a:p>
            <a:r>
              <a:rPr lang="en-US" sz="1200" dirty="0"/>
              <a:t>ADDS R4, R0, R2</a:t>
            </a:r>
          </a:p>
          <a:p>
            <a:r>
              <a:rPr lang="en-US" sz="1200" dirty="0"/>
              <a:t>ADC R5, R1, R3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E9B8D-D22D-584C-BA2C-6FD0C478385C}"/>
              </a:ext>
            </a:extLst>
          </p:cNvPr>
          <p:cNvSpPr/>
          <p:nvPr/>
        </p:nvSpPr>
        <p:spPr>
          <a:xfrm>
            <a:off x="4876800" y="5772835"/>
            <a:ext cx="1184275" cy="170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300E-36E9-3F49-B143-E99CB74653C6}"/>
              </a:ext>
            </a:extLst>
          </p:cNvPr>
          <p:cNvSpPr/>
          <p:nvPr/>
        </p:nvSpPr>
        <p:spPr>
          <a:xfrm>
            <a:off x="6061075" y="5772835"/>
            <a:ext cx="1184275" cy="170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9BED23-99EF-F643-9665-AABAEC1EFA15}"/>
              </a:ext>
            </a:extLst>
          </p:cNvPr>
          <p:cNvSpPr/>
          <p:nvPr/>
        </p:nvSpPr>
        <p:spPr>
          <a:xfrm>
            <a:off x="4876800" y="6163066"/>
            <a:ext cx="1184275" cy="170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C9318-DBBF-A34F-82C8-7E83DF83C1C5}"/>
              </a:ext>
            </a:extLst>
          </p:cNvPr>
          <p:cNvSpPr/>
          <p:nvPr/>
        </p:nvSpPr>
        <p:spPr>
          <a:xfrm>
            <a:off x="6061075" y="6163066"/>
            <a:ext cx="1184275" cy="170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7946E-6FF0-8C4E-A1E5-245F78C58006}"/>
              </a:ext>
            </a:extLst>
          </p:cNvPr>
          <p:cNvSpPr/>
          <p:nvPr/>
        </p:nvSpPr>
        <p:spPr>
          <a:xfrm>
            <a:off x="5892671" y="5334000"/>
            <a:ext cx="152400" cy="170765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DCCD9-F9BA-F646-8883-99EADCC4E358}"/>
              </a:ext>
            </a:extLst>
          </p:cNvPr>
          <p:cNvSpPr txBox="1"/>
          <p:nvPr/>
        </p:nvSpPr>
        <p:spPr>
          <a:xfrm>
            <a:off x="4773969" y="5620435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63 ..................................... 32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2F51B-DE93-444B-BF63-96956D676A7E}"/>
              </a:ext>
            </a:extLst>
          </p:cNvPr>
          <p:cNvSpPr txBox="1"/>
          <p:nvPr/>
        </p:nvSpPr>
        <p:spPr>
          <a:xfrm>
            <a:off x="5980389" y="5620435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31 ...................................... 0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97984-0D9E-A043-9519-F8CB6A352FA0}"/>
              </a:ext>
            </a:extLst>
          </p:cNvPr>
          <p:cNvSpPr txBox="1"/>
          <p:nvPr/>
        </p:nvSpPr>
        <p:spPr>
          <a:xfrm>
            <a:off x="6503171" y="5867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8711B-1F95-F54F-854A-B30C73B84C2F}"/>
              </a:ext>
            </a:extLst>
          </p:cNvPr>
          <p:cNvSpPr txBox="1"/>
          <p:nvPr/>
        </p:nvSpPr>
        <p:spPr>
          <a:xfrm>
            <a:off x="5317387" y="5863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BCC9C-C179-5B4F-A725-27258CD1C7D4}"/>
              </a:ext>
            </a:extLst>
          </p:cNvPr>
          <p:cNvSpPr txBox="1"/>
          <p:nvPr/>
        </p:nvSpPr>
        <p:spPr>
          <a:xfrm>
            <a:off x="5841679" y="54042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AA424-A961-B94F-9FA6-D1B8D8C6B6DB}"/>
              </a:ext>
            </a:extLst>
          </p:cNvPr>
          <p:cNvSpPr txBox="1"/>
          <p:nvPr/>
        </p:nvSpPr>
        <p:spPr>
          <a:xfrm>
            <a:off x="5980087" y="5276782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carry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6C175-6EAB-2243-A9E2-C03256EF4A03}"/>
              </a:ext>
            </a:extLst>
          </p:cNvPr>
          <p:cNvCxnSpPr>
            <a:endCxn id="21" idx="1"/>
          </p:cNvCxnSpPr>
          <p:nvPr/>
        </p:nvCxnSpPr>
        <p:spPr>
          <a:xfrm flipH="1" flipV="1">
            <a:off x="5980087" y="5399893"/>
            <a:ext cx="268313" cy="2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B05CBD-9E16-B84D-B8E3-F1FCD72C7A90}"/>
              </a:ext>
            </a:extLst>
          </p:cNvPr>
          <p:cNvCxnSpPr>
            <a:endCxn id="21" idx="1"/>
          </p:cNvCxnSpPr>
          <p:nvPr/>
        </p:nvCxnSpPr>
        <p:spPr>
          <a:xfrm flipH="1" flipV="1">
            <a:off x="5980087" y="5399893"/>
            <a:ext cx="300082" cy="74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0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D7FD-856B-F444-88C6-F177ABFE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Carry and Overflow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687CD-99A3-C34A-9247-44CFD684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40DB3-23B3-4F46-B485-04DAEAA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1D626-CE67-1749-94DA-DBAB8337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E8E4FC0-740A-9442-9C84-0EBCF9F8A7C6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295400"/>
            <a:ext cx="8178800" cy="5029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/>
              <a:t>In 4-bits system, (range -8 to 7)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7 + (-3)  = 4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endParaRPr lang="en-US" sz="18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endParaRPr lang="en-US" sz="18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endParaRPr lang="en-US" sz="18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endParaRPr lang="en-US" sz="18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endParaRPr lang="en-US" sz="18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endParaRPr lang="en-US" sz="18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(-7) + ( -8)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A1ED5B-322A-0246-87F8-9516B0B57866}"/>
              </a:ext>
            </a:extLst>
          </p:cNvPr>
          <p:cNvGrpSpPr/>
          <p:nvPr/>
        </p:nvGrpSpPr>
        <p:grpSpPr>
          <a:xfrm>
            <a:off x="1905000" y="2031140"/>
            <a:ext cx="2749686" cy="1686128"/>
            <a:chOff x="755514" y="2352472"/>
            <a:chExt cx="2749686" cy="16861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32FC2C-0EB1-D74D-8926-4BD6FCB2B1FA}"/>
                </a:ext>
              </a:extLst>
            </p:cNvPr>
            <p:cNvSpPr/>
            <p:nvPr/>
          </p:nvSpPr>
          <p:spPr>
            <a:xfrm>
              <a:off x="1347281" y="2352472"/>
              <a:ext cx="1905000" cy="304800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0</a:t>
              </a:r>
              <a:r>
                <a:rPr lang="en-US" sz="1800" b="1" dirty="0">
                  <a:solidFill>
                    <a:schemeClr val="tx1"/>
                  </a:solidFill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7F8884-99E1-EE4D-A6EC-82F258086C0F}"/>
                </a:ext>
              </a:extLst>
            </p:cNvPr>
            <p:cNvSpPr/>
            <p:nvPr/>
          </p:nvSpPr>
          <p:spPr>
            <a:xfrm>
              <a:off x="1347281" y="2932889"/>
              <a:ext cx="1905000" cy="304800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1</a:t>
              </a:r>
              <a:r>
                <a:rPr lang="en-US" sz="1800" b="1" dirty="0">
                  <a:solidFill>
                    <a:schemeClr val="tx1"/>
                  </a:solidFill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</a:rPr>
                <a:t>101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7432F47-16DC-FF47-9B2E-0855A1175B0C}"/>
                </a:ext>
              </a:extLst>
            </p:cNvPr>
            <p:cNvCxnSpPr/>
            <p:nvPr/>
          </p:nvCxnSpPr>
          <p:spPr>
            <a:xfrm>
              <a:off x="1143000" y="2352472"/>
              <a:ext cx="0" cy="111381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30CAB4-0C4D-384F-947B-39382C5367C4}"/>
                </a:ext>
              </a:extLst>
            </p:cNvPr>
            <p:cNvCxnSpPr/>
            <p:nvPr/>
          </p:nvCxnSpPr>
          <p:spPr>
            <a:xfrm>
              <a:off x="1143000" y="3466289"/>
              <a:ext cx="2362200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2B6BED-AF82-344B-8DA6-04884EC9FA0F}"/>
                </a:ext>
              </a:extLst>
            </p:cNvPr>
            <p:cNvSpPr/>
            <p:nvPr/>
          </p:nvSpPr>
          <p:spPr>
            <a:xfrm>
              <a:off x="762000" y="2950723"/>
              <a:ext cx="457200" cy="36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A26001-59BA-9746-BADB-5DA703A6DD45}"/>
                </a:ext>
              </a:extLst>
            </p:cNvPr>
            <p:cNvSpPr/>
            <p:nvPr/>
          </p:nvSpPr>
          <p:spPr>
            <a:xfrm>
              <a:off x="1371600" y="3733800"/>
              <a:ext cx="1905000" cy="304800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0</a:t>
              </a:r>
              <a:r>
                <a:rPr lang="en-US" sz="1800" b="1" dirty="0">
                  <a:solidFill>
                    <a:schemeClr val="tx1"/>
                  </a:solidFill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</a:rPr>
                <a:t>100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E4B42C-DA8A-524D-8E10-AF570D52576D}"/>
                </a:ext>
              </a:extLst>
            </p:cNvPr>
            <p:cNvSpPr/>
            <p:nvPr/>
          </p:nvSpPr>
          <p:spPr>
            <a:xfrm>
              <a:off x="755514" y="3733800"/>
              <a:ext cx="1204609" cy="304800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carry = 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589266-7781-F44B-BAAD-BC72A368A55E}"/>
              </a:ext>
            </a:extLst>
          </p:cNvPr>
          <p:cNvGrpSpPr/>
          <p:nvPr/>
        </p:nvGrpSpPr>
        <p:grpSpPr>
          <a:xfrm>
            <a:off x="1642353" y="4343400"/>
            <a:ext cx="3033409" cy="1686128"/>
            <a:chOff x="471791" y="2352472"/>
            <a:chExt cx="3033409" cy="16861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17337E-1243-DA47-BD85-C8AEFCFEEFEF}"/>
                </a:ext>
              </a:extLst>
            </p:cNvPr>
            <p:cNvSpPr/>
            <p:nvPr/>
          </p:nvSpPr>
          <p:spPr>
            <a:xfrm>
              <a:off x="1347281" y="2352472"/>
              <a:ext cx="1905000" cy="304800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1</a:t>
              </a:r>
              <a:r>
                <a:rPr lang="en-US" sz="1800" dirty="0">
                  <a:solidFill>
                    <a:schemeClr val="tx1"/>
                  </a:solidFill>
                </a:rPr>
                <a:t> 001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6D7229-3E3F-8D41-84F1-2B4CC30FA622}"/>
                </a:ext>
              </a:extLst>
            </p:cNvPr>
            <p:cNvSpPr/>
            <p:nvPr/>
          </p:nvSpPr>
          <p:spPr>
            <a:xfrm>
              <a:off x="1347281" y="2932889"/>
              <a:ext cx="1905000" cy="304800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1</a:t>
              </a:r>
              <a:r>
                <a:rPr lang="en-US" sz="1800" dirty="0">
                  <a:solidFill>
                    <a:schemeClr val="tx1"/>
                  </a:solidFill>
                </a:rPr>
                <a:t> 000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E4A69F-E7E6-DA45-9D5B-9DE978325890}"/>
                </a:ext>
              </a:extLst>
            </p:cNvPr>
            <p:cNvCxnSpPr/>
            <p:nvPr/>
          </p:nvCxnSpPr>
          <p:spPr>
            <a:xfrm>
              <a:off x="1143000" y="2352472"/>
              <a:ext cx="0" cy="111381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67289-0E1B-954E-A2EF-2C18B6F82D62}"/>
                </a:ext>
              </a:extLst>
            </p:cNvPr>
            <p:cNvCxnSpPr/>
            <p:nvPr/>
          </p:nvCxnSpPr>
          <p:spPr>
            <a:xfrm>
              <a:off x="1143000" y="3466289"/>
              <a:ext cx="2362200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BEE968-5249-C24E-87E7-24CD6A16463E}"/>
                </a:ext>
              </a:extLst>
            </p:cNvPr>
            <p:cNvSpPr/>
            <p:nvPr/>
          </p:nvSpPr>
          <p:spPr>
            <a:xfrm>
              <a:off x="762000" y="2950723"/>
              <a:ext cx="457200" cy="36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CAE042-EC6B-B94F-963C-10FBE62DEFD5}"/>
                </a:ext>
              </a:extLst>
            </p:cNvPr>
            <p:cNvSpPr/>
            <p:nvPr/>
          </p:nvSpPr>
          <p:spPr>
            <a:xfrm>
              <a:off x="1371600" y="3733800"/>
              <a:ext cx="1905000" cy="304800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0</a:t>
              </a:r>
              <a:r>
                <a:rPr lang="en-US" sz="1800" dirty="0">
                  <a:solidFill>
                    <a:schemeClr val="tx1"/>
                  </a:solidFill>
                </a:rPr>
                <a:t> 001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710D3D-F336-994D-A8CC-314C912D8EFF}"/>
                </a:ext>
              </a:extLst>
            </p:cNvPr>
            <p:cNvSpPr/>
            <p:nvPr/>
          </p:nvSpPr>
          <p:spPr>
            <a:xfrm>
              <a:off x="471791" y="3733800"/>
              <a:ext cx="1204609" cy="304800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carry = 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2E3545-5F8D-0A4D-8616-67970CAE8EAF}"/>
              </a:ext>
            </a:extLst>
          </p:cNvPr>
          <p:cNvSpPr txBox="1"/>
          <p:nvPr/>
        </p:nvSpPr>
        <p:spPr>
          <a:xfrm>
            <a:off x="5140259" y="1505714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 overflow: </a:t>
            </a:r>
            <a:r>
              <a:rPr lang="en-US" sz="1800" dirty="0">
                <a:solidFill>
                  <a:srgbClr val="FF0000"/>
                </a:solidFill>
              </a:rPr>
              <a:t>V=0, C= 1</a:t>
            </a:r>
          </a:p>
          <a:p>
            <a:endParaRPr lang="en-US" sz="1800" dirty="0"/>
          </a:p>
          <a:p>
            <a:r>
              <a:rPr lang="en-US" sz="1800" dirty="0"/>
              <a:t>carry-out bit is invisible.</a:t>
            </a:r>
          </a:p>
          <a:p>
            <a:r>
              <a:rPr lang="en-US" sz="1800" dirty="0"/>
              <a:t>Then the answer is 4 (correct)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216A4-5931-7741-BDCE-000623160ED4}"/>
              </a:ext>
            </a:extLst>
          </p:cNvPr>
          <p:cNvSpPr txBox="1"/>
          <p:nvPr/>
        </p:nvSpPr>
        <p:spPr>
          <a:xfrm>
            <a:off x="5252939" y="4975026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Overflow (sign bit changed to 0) </a:t>
            </a:r>
            <a:r>
              <a:rPr lang="en-US" sz="1800" dirty="0">
                <a:solidFill>
                  <a:srgbClr val="FF0000"/>
                </a:solidFill>
              </a:rPr>
              <a:t>: V=1, C= 1.</a:t>
            </a:r>
          </a:p>
          <a:p>
            <a:endParaRPr lang="en-US" sz="1800" dirty="0"/>
          </a:p>
          <a:p>
            <a:r>
              <a:rPr lang="en-US" sz="1800" b="1" i="1" dirty="0">
                <a:solidFill>
                  <a:srgbClr val="FF0000"/>
                </a:solidFill>
              </a:rPr>
              <a:t>Incorrect result, error.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357040-A412-994E-B5A9-7D2575742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39" y="2737793"/>
            <a:ext cx="3197152" cy="210413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9677D8E-7056-074F-AB0F-66F03F843DCA}"/>
              </a:ext>
            </a:extLst>
          </p:cNvPr>
          <p:cNvSpPr/>
          <p:nvPr/>
        </p:nvSpPr>
        <p:spPr>
          <a:xfrm>
            <a:off x="8077201" y="4724400"/>
            <a:ext cx="152400" cy="10138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C29E-CDED-7B4D-B783-9424C8E2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F0BB1-0ECA-1048-B0D9-98EC352B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86D5D-C11F-DE45-8E3F-6B0F202C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52B39-58B9-3148-96A5-0B1BC040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C4E5F8-DFC0-634C-BB89-2BEE196059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543229"/>
              </p:ext>
            </p:extLst>
          </p:nvPr>
        </p:nvGraphicFramePr>
        <p:xfrm>
          <a:off x="495300" y="1608912"/>
          <a:ext cx="8153400" cy="408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 with the corresponding C-language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MUL</a:t>
                      </a:r>
                    </a:p>
                    <a:p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{Rd,}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Multiply</a:t>
                      </a:r>
                    </a:p>
                    <a:p>
                      <a:r>
                        <a:rPr lang="en-US" sz="1200" dirty="0"/>
                        <a:t>Rd = Rn *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MULS R1, R2, R5</a:t>
                      </a:r>
                      <a:r>
                        <a:rPr lang="en-US" sz="1000" dirty="0"/>
                        <a:t>; R1 = R2 * R5, set flags.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MLA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{Rd,} Rn, Rm, 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Multiply with Accumulate</a:t>
                      </a:r>
                    </a:p>
                    <a:p>
                      <a:r>
                        <a:rPr lang="en-US" sz="1200" dirty="0"/>
                        <a:t>No S option, Rd = (Rn * Rm) + 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MLA R1, R2, R3, R5</a:t>
                      </a:r>
                      <a:r>
                        <a:rPr lang="en-US" sz="1000" dirty="0"/>
                        <a:t>; R1 = (R2 * R3) + R5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92">
                <a:tc>
                  <a:txBody>
                    <a:bodyPr/>
                    <a:lstStyle/>
                    <a:p>
                      <a:r>
                        <a:rPr lang="en-US" sz="1200" b="1" dirty="0"/>
                        <a:t>MLS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{Rd,} Rn, Rm, 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Multiply with Subtract</a:t>
                      </a:r>
                    </a:p>
                    <a:p>
                      <a:r>
                        <a:rPr lang="en-US" sz="1200" dirty="0"/>
                        <a:t>No S option, Rd = Ra – (Rn * 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MLS R1, R5, R6, R7 </a:t>
                      </a:r>
                      <a:r>
                        <a:rPr lang="en-US" sz="1000" dirty="0"/>
                        <a:t>; R1 = R7 – (R5 * R6) </a:t>
                      </a:r>
                      <a:r>
                        <a:rPr lang="en-US" sz="1000" baseline="300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UMULL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</a:t>
                      </a:r>
                      <a:r>
                        <a:rPr lang="en-US" sz="1000" b="1" dirty="0" err="1"/>
                        <a:t>RdLow</a:t>
                      </a:r>
                      <a:r>
                        <a:rPr lang="en-US" sz="1000" b="1" dirty="0"/>
                        <a:t>, </a:t>
                      </a:r>
                      <a:r>
                        <a:rPr lang="en-US" sz="1000" b="1" dirty="0" err="1"/>
                        <a:t>RdHigh</a:t>
                      </a:r>
                      <a:r>
                        <a:rPr lang="en-US" sz="1000" b="1" dirty="0"/>
                        <a:t>,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 Multiply Long</a:t>
                      </a:r>
                    </a:p>
                    <a:p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RdHigh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RdLow</a:t>
                      </a:r>
                      <a:r>
                        <a:rPr lang="en-US" sz="1200" dirty="0"/>
                        <a:t>] = Rn *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UMULL R0, R4, R5, R6 </a:t>
                      </a:r>
                      <a:r>
                        <a:rPr lang="en-US" sz="1000" dirty="0"/>
                        <a:t>; unsigned [R4 R0] = R5 * R6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r>
                        <a:rPr lang="en-US" sz="1200" b="1" dirty="0"/>
                        <a:t>UMALL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</a:t>
                      </a:r>
                      <a:r>
                        <a:rPr lang="en-US" sz="1000" b="1" dirty="0" err="1"/>
                        <a:t>RdLow</a:t>
                      </a:r>
                      <a:r>
                        <a:rPr lang="en-US" sz="1000" b="1" dirty="0"/>
                        <a:t>, </a:t>
                      </a:r>
                      <a:r>
                        <a:rPr lang="en-US" sz="1000" b="1" dirty="0" err="1"/>
                        <a:t>RdHigh</a:t>
                      </a:r>
                      <a:r>
                        <a:rPr lang="en-US" sz="1000" b="1" dirty="0"/>
                        <a:t>,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 Multiply with Accumulate Long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RdHigh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RdLow</a:t>
                      </a:r>
                      <a:r>
                        <a:rPr lang="en-US" sz="1200" dirty="0"/>
                        <a:t>] += Rn *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UMAL R4, R5, R3, R8 </a:t>
                      </a:r>
                      <a:r>
                        <a:rPr lang="en-US" sz="1000" dirty="0"/>
                        <a:t>; unsigned [R5 R4] += R3 * R8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SMULL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</a:t>
                      </a:r>
                      <a:r>
                        <a:rPr lang="en-US" sz="1000" b="1" dirty="0" err="1"/>
                        <a:t>RdLow</a:t>
                      </a:r>
                      <a:r>
                        <a:rPr lang="en-US" sz="1000" b="1" dirty="0"/>
                        <a:t>, </a:t>
                      </a:r>
                      <a:r>
                        <a:rPr lang="en-US" sz="1000" b="1" dirty="0" err="1"/>
                        <a:t>RdHigh</a:t>
                      </a:r>
                      <a:r>
                        <a:rPr lang="en-US" sz="1000" b="1" dirty="0"/>
                        <a:t>,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Signed Multiply Long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RdHigh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RdLow</a:t>
                      </a:r>
                      <a:r>
                        <a:rPr lang="en-US" sz="1200" dirty="0"/>
                        <a:t>] = Rn *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UMULL R0, R4, R5, R6 </a:t>
                      </a:r>
                      <a:r>
                        <a:rPr lang="en-US" sz="1000" dirty="0"/>
                        <a:t>; signed [R4 R0] = R5 * R6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22498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SMLAL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</a:t>
                      </a:r>
                      <a:r>
                        <a:rPr lang="en-US" sz="1000" b="1" dirty="0" err="1"/>
                        <a:t>RdLow</a:t>
                      </a:r>
                      <a:r>
                        <a:rPr lang="en-US" sz="1000" b="1" dirty="0"/>
                        <a:t>, </a:t>
                      </a:r>
                      <a:r>
                        <a:rPr lang="en-US" sz="1000" b="1" dirty="0" err="1"/>
                        <a:t>RdHigh</a:t>
                      </a:r>
                      <a:r>
                        <a:rPr lang="en-US" sz="1000" b="1" dirty="0"/>
                        <a:t>,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Signed Multiply with Accumulate with Long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RdHigh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RdLow</a:t>
                      </a:r>
                      <a:r>
                        <a:rPr lang="en-US" sz="1200" dirty="0"/>
                        <a:t>] += Rn *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UMAL R4, R5, R3, R8 </a:t>
                      </a:r>
                      <a:r>
                        <a:rPr lang="en-US" sz="1000" dirty="0"/>
                        <a:t>; signed [R5 R4] += R3 * R8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598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435A05-44F4-034B-A2AA-605AE957D1EF}"/>
              </a:ext>
            </a:extLst>
          </p:cNvPr>
          <p:cNvSpPr txBox="1"/>
          <p:nvPr/>
        </p:nvSpPr>
        <p:spPr>
          <a:xfrm>
            <a:off x="2438400" y="5867400"/>
            <a:ext cx="386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Why not (R5 * R6) – R7? See page 13.</a:t>
            </a:r>
          </a:p>
        </p:txBody>
      </p:sp>
    </p:spTree>
    <p:extLst>
      <p:ext uri="{BB962C8B-B14F-4D97-AF65-F5344CB8AC3E}">
        <p14:creationId xmlns:p14="http://schemas.microsoft.com/office/powerpoint/2010/main" val="365597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5C30-6495-294B-A252-A3DD1DF4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6E108-9BFE-2F41-84DC-0AA01CAD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0F8ED-FB5B-B14C-9F30-03B4C902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0F338-ECC9-1B45-84B0-5A0902AD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C01B79-E478-2C44-83C9-3C90F3A9B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49585"/>
              </p:ext>
            </p:extLst>
          </p:nvPr>
        </p:nvGraphicFramePr>
        <p:xfrm>
          <a:off x="495300" y="1905000"/>
          <a:ext cx="8153400" cy="143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 with the corresponding C-language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SDIV</a:t>
                      </a:r>
                    </a:p>
                    <a:p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Rd,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Signed Division</a:t>
                      </a:r>
                    </a:p>
                    <a:p>
                      <a:r>
                        <a:rPr lang="en-US" sz="1200" dirty="0"/>
                        <a:t>No S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SDIV R1, R2, R4</a:t>
                      </a:r>
                      <a:r>
                        <a:rPr lang="en-US" sz="1000" dirty="0"/>
                        <a:t>; R1 = R2 / R4, 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UDIV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Rn, 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 Division</a:t>
                      </a:r>
                    </a:p>
                    <a:p>
                      <a:r>
                        <a:rPr lang="en-US" sz="1200" dirty="0"/>
                        <a:t>No S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UDIV R1, R8, R2</a:t>
                      </a:r>
                      <a:r>
                        <a:rPr lang="en-US" sz="1000" dirty="0"/>
                        <a:t>; R1 = R8 / R2, unsigned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97E3EBC-AA58-D945-A47B-D39AD4CCE59F}"/>
              </a:ext>
            </a:extLst>
          </p:cNvPr>
          <p:cNvSpPr txBox="1"/>
          <p:nvPr/>
        </p:nvSpPr>
        <p:spPr>
          <a:xfrm>
            <a:off x="2286000" y="3810000"/>
            <a:ext cx="4842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compute R2 = R0 / R1 as well as R3 = R0 % R1.</a:t>
            </a:r>
          </a:p>
          <a:p>
            <a:endParaRPr lang="en-US" dirty="0"/>
          </a:p>
          <a:p>
            <a:r>
              <a:rPr lang="en-US" dirty="0"/>
              <a:t>SDIV 	R2, R0, R1	; R2 = R0 / R1</a:t>
            </a:r>
          </a:p>
          <a:p>
            <a:r>
              <a:rPr lang="en-US" dirty="0"/>
              <a:t>MLS	R3, R1, R2, R0	; R3 = R0 – (R2 * R1)</a:t>
            </a:r>
          </a:p>
        </p:txBody>
      </p:sp>
    </p:spTree>
    <p:extLst>
      <p:ext uri="{BB962C8B-B14F-4D97-AF65-F5344CB8AC3E}">
        <p14:creationId xmlns:p14="http://schemas.microsoft.com/office/powerpoint/2010/main" val="271006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3473-7085-A541-B2F6-FDA06241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Movement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9479-B945-7E43-832D-9F0F8145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F452-5353-844E-B158-52412D66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D7256-4649-BC4D-B809-464D9B06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BCC5315-CD4C-ED4A-8248-BB0C42BEA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088873"/>
              </p:ext>
            </p:extLst>
          </p:nvPr>
        </p:nvGraphicFramePr>
        <p:xfrm>
          <a:off x="609600" y="2253381"/>
          <a:ext cx="8153400" cy="2653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MOV</a:t>
                      </a:r>
                    </a:p>
                    <a:p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 =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MOVS R11, #0x000B </a:t>
                      </a:r>
                      <a:r>
                        <a:rPr lang="en-US" sz="1000" dirty="0"/>
                        <a:t>; R11 = 0x000B, N=0, Z=0, C=0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MOV</a:t>
                      </a:r>
                    </a:p>
                    <a:p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#imm16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 = #imm16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 R1, #0xA05 </a:t>
                      </a:r>
                      <a:r>
                        <a:rPr lang="en-US" sz="1000" dirty="0"/>
                        <a:t>; R1 = 0xA05, flags unchanged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71899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MOVW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#imm16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 = #imm16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MOVW R2, #0xFED</a:t>
                      </a:r>
                      <a:r>
                        <a:rPr lang="en-US" sz="1000" dirty="0"/>
                        <a:t>; R2 = 0xFED, flags unchanged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92">
                <a:tc>
                  <a:txBody>
                    <a:bodyPr/>
                    <a:lstStyle/>
                    <a:p>
                      <a:r>
                        <a:rPr lang="en-US" sz="1200" b="1" dirty="0"/>
                        <a:t>MOVT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#imm16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 = #imm16 &lt;&lt;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 R3, #0x456 ; </a:t>
                      </a:r>
                      <a:r>
                        <a:rPr lang="en-US" sz="1000" dirty="0"/>
                        <a:t>R3 = 0x00000456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MOVT R3, #0xF123 </a:t>
                      </a:r>
                      <a:r>
                        <a:rPr lang="en-US" sz="1000" dirty="0"/>
                        <a:t>; R3 = 0xF1230456</a:t>
                      </a:r>
                      <a:endParaRPr lang="en-US" sz="10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MVNS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 = ~Operand2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N, Z, C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MVNS R2, #0xF </a:t>
                      </a:r>
                      <a:r>
                        <a:rPr lang="en-US" sz="1000" dirty="0"/>
                        <a:t>; R2 = 0xFFFFFFF0, N=1, Z=0, C=0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74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E1FE-DC22-9740-B9D6-28C3EEFC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Instruction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F1E8-F814-A043-A5AC-F52B0A06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572000"/>
            <a:ext cx="6400800" cy="1295400"/>
          </a:xfrm>
        </p:spPr>
        <p:txBody>
          <a:bodyPr/>
          <a:lstStyle/>
          <a:p>
            <a:r>
              <a:rPr lang="en-US" sz="1400" dirty="0"/>
              <a:t>Register Transfer Language (RTL)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MAR </a:t>
            </a:r>
            <a:r>
              <a:rPr lang="en-US" sz="1400" dirty="0">
                <a:sym typeface="Wingdings" pitchFamily="2" charset="2"/>
              </a:rPr>
              <a:t> PC, </a:t>
            </a:r>
            <a:r>
              <a:rPr lang="en-US" sz="1400" dirty="0"/>
              <a:t>PC </a:t>
            </a:r>
            <a:r>
              <a:rPr lang="en-US" sz="1400" dirty="0">
                <a:sym typeface="Wingdings" pitchFamily="2" charset="2"/>
              </a:rPr>
              <a:t> PC + 2</a:t>
            </a:r>
            <a:endParaRPr lang="en-US" sz="1400" dirty="0"/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IR </a:t>
            </a:r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mem[MAR]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R0 </a:t>
            </a:r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{IR[14:12],IR[7:0]}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56CE-BF0C-384D-9735-3BC18AE1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AEBD-6FB2-C84F-930E-761E3F1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0D848-C919-794E-8DCC-D1FC73C3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66748-22FF-B74B-A0E4-232554E0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2677"/>
            <a:ext cx="7848600" cy="24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4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1E05-5E84-564E-B7D4-FE3C989B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Bitfield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F5D8-0C2A-E341-B3B3-5DBDDDF3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D8B6B-7F09-0041-9C12-2269C1B5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BED3C-80ED-1945-950E-64E3F970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86A43A6-3539-B143-B0C1-227ADC306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892233"/>
              </p:ext>
            </p:extLst>
          </p:nvPr>
        </p:nvGraphicFramePr>
        <p:xfrm>
          <a:off x="609600" y="2253381"/>
          <a:ext cx="8153400" cy="262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BFC</a:t>
                      </a:r>
                    </a:p>
                    <a:p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#</a:t>
                      </a:r>
                      <a:r>
                        <a:rPr lang="en-US" sz="1000" b="1" dirty="0" err="1"/>
                        <a:t>lsb</a:t>
                      </a:r>
                      <a:r>
                        <a:rPr lang="en-US" sz="1000" b="1" dirty="0"/>
                        <a:t>, #width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 Field 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0x1122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334</a:t>
                      </a:r>
                      <a:r>
                        <a:rPr lang="en-US" sz="1000" dirty="0"/>
                        <a:t>4</a:t>
                      </a:r>
                    </a:p>
                    <a:p>
                      <a:r>
                        <a:rPr lang="en-US" sz="1200" dirty="0"/>
                        <a:t>BFC R1, #4, #8 </a:t>
                      </a:r>
                      <a:r>
                        <a:rPr lang="en-US" sz="1000" dirty="0"/>
                        <a:t>; R1 = 0x11223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000</a:t>
                      </a:r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BFI</a:t>
                      </a:r>
                    </a:p>
                    <a:p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Rn, #</a:t>
                      </a:r>
                      <a:r>
                        <a:rPr lang="en-US" sz="1000" b="1" dirty="0" err="1"/>
                        <a:t>lsb</a:t>
                      </a:r>
                      <a:r>
                        <a:rPr lang="en-US" sz="1000" b="1" dirty="0"/>
                        <a:t>, #width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 Field 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R2 = 0x5577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AAC</a:t>
                      </a:r>
                      <a:r>
                        <a:rPr lang="en-US" sz="1000" dirty="0"/>
                        <a:t>C, R3 = 0x00000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123</a:t>
                      </a:r>
                    </a:p>
                    <a:p>
                      <a:r>
                        <a:rPr lang="en-US" sz="1200" dirty="0"/>
                        <a:t>BFI R2, R3, #4, #14 </a:t>
                      </a:r>
                      <a:r>
                        <a:rPr lang="en-US" sz="1000" dirty="0"/>
                        <a:t>; R2 = 0x5577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123</a:t>
                      </a:r>
                      <a:r>
                        <a:rPr lang="en-US" sz="1000" dirty="0"/>
                        <a:t>C, R3 unchanged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71899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REV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Reverse byte order in a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12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34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56</a:t>
                      </a:r>
                      <a:r>
                        <a:rPr lang="en-US" sz="1000" dirty="0">
                          <a:solidFill>
                            <a:srgbClr val="0070C0"/>
                          </a:solidFill>
                        </a:rPr>
                        <a:t>78</a:t>
                      </a:r>
                    </a:p>
                    <a:p>
                      <a:r>
                        <a:rPr lang="en-US" sz="1200" dirty="0"/>
                        <a:t>REV R2, R1</a:t>
                      </a:r>
                      <a:r>
                        <a:rPr lang="en-US" sz="1000" dirty="0"/>
                        <a:t>; R2 = 0x</a:t>
                      </a:r>
                      <a:r>
                        <a:rPr lang="en-US" sz="1000" dirty="0">
                          <a:solidFill>
                            <a:srgbClr val="0070C0"/>
                          </a:solidFill>
                        </a:rPr>
                        <a:t>78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56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34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92">
                <a:tc>
                  <a:txBody>
                    <a:bodyPr/>
                    <a:lstStyle/>
                    <a:p>
                      <a:r>
                        <a:rPr lang="en-US" sz="1200" b="1" dirty="0"/>
                        <a:t>SBFX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Rn, #</a:t>
                      </a:r>
                      <a:r>
                        <a:rPr lang="en-US" sz="1000" b="1" dirty="0" err="1"/>
                        <a:t>lsb</a:t>
                      </a:r>
                      <a:r>
                        <a:rPr lang="en-US" sz="1000" b="1" dirty="0"/>
                        <a:t>, #width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Signed Bit Field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AABB</a:t>
                      </a:r>
                      <a:r>
                        <a:rPr lang="en-US" sz="1000" dirty="0"/>
                        <a:t>5533, R2 = 0x00000000</a:t>
                      </a:r>
                    </a:p>
                    <a:p>
                      <a:r>
                        <a:rPr lang="en-US" sz="1200" dirty="0"/>
                        <a:t>SBFX R2, R1, #16, #16 ; </a:t>
                      </a:r>
                      <a:r>
                        <a:rPr lang="en-US" sz="1000" dirty="0"/>
                        <a:t>R2 = 0xFFFF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AABB </a:t>
                      </a:r>
                      <a:r>
                        <a:rPr lang="en-US" sz="1000" dirty="0"/>
                        <a:t>,R1 unchanged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UBFX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Rn, #</a:t>
                      </a:r>
                      <a:r>
                        <a:rPr lang="en-US" sz="1000" b="1" dirty="0" err="1"/>
                        <a:t>lsb</a:t>
                      </a:r>
                      <a:r>
                        <a:rPr lang="en-US" sz="1000" b="1" dirty="0"/>
                        <a:t>, #width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 Bit Field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0xAABB5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53</a:t>
                      </a:r>
                      <a:r>
                        <a:rPr lang="en-US" sz="1000" dirty="0"/>
                        <a:t>3, R3 = 00000000 </a:t>
                      </a:r>
                    </a:p>
                    <a:p>
                      <a:r>
                        <a:rPr lang="en-US" sz="1200" dirty="0"/>
                        <a:t> UBFX R3, R1, #4, #8 </a:t>
                      </a:r>
                      <a:r>
                        <a:rPr lang="en-US" sz="1000" dirty="0"/>
                        <a:t>; R3 = 0x000000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53 </a:t>
                      </a:r>
                      <a:r>
                        <a:rPr lang="en-US" sz="1000" dirty="0"/>
                        <a:t>,R1 unchanged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9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711-A3AA-DC4B-8E78-A6B4BB03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and Compare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C3762-0B01-DA43-B58D-9C4BB27F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EEB17-2C6E-D544-8991-2348E38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00ACB-3B3C-BA40-83C3-48D0BB5A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2DE7BA-A768-0F4F-81D4-C7CCD6635C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339576"/>
              </p:ext>
            </p:extLst>
          </p:nvPr>
        </p:nvGraphicFramePr>
        <p:xfrm>
          <a:off x="609600" y="2253381"/>
          <a:ext cx="81534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CMN</a:t>
                      </a:r>
                    </a:p>
                    <a:p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Compare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0x7FFFFFFF, R2 = 0x00000001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CMN R1, R2 </a:t>
                      </a:r>
                      <a:r>
                        <a:rPr lang="en-US" sz="1000" dirty="0"/>
                        <a:t>; N = 1, Z = 0, C = 1, V = 1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CMP</a:t>
                      </a:r>
                    </a:p>
                    <a:p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C, V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0, R2 =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CMP R1, R2 </a:t>
                      </a:r>
                      <a:r>
                        <a:rPr lang="en-US" sz="1000" dirty="0"/>
                        <a:t>; N = 1, Z = 0, C = 0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71899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TEQ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 Equivalence: performs a bitwise EORS.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0x12345678, R2 = 0x12345678</a:t>
                      </a:r>
                    </a:p>
                    <a:p>
                      <a:r>
                        <a:rPr lang="en-US" sz="1200" dirty="0"/>
                        <a:t>TEQ R1, R2 </a:t>
                      </a:r>
                      <a:r>
                        <a:rPr lang="en-US" sz="1000" dirty="0"/>
                        <a:t>; N = 0, Z = 1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92">
                <a:tc>
                  <a:txBody>
                    <a:bodyPr/>
                    <a:lstStyle/>
                    <a:p>
                      <a:r>
                        <a:rPr lang="en-US" sz="1200" b="1" dirty="0"/>
                        <a:t>TST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 Rd, Operand2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Test: performs a bitwise AND 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</a:t>
                      </a:r>
                      <a:r>
                        <a:rPr lang="en-US" sz="1000"/>
                        <a:t>, Z, C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; let R1 = 0x00000001, R2 = 0x00000009</a:t>
                      </a:r>
                    </a:p>
                    <a:p>
                      <a:r>
                        <a:rPr lang="en-US" sz="1200" dirty="0"/>
                        <a:t>TST R1, R2 ; </a:t>
                      </a:r>
                      <a:r>
                        <a:rPr lang="en-US" sz="1000" dirty="0"/>
                        <a:t>N = 0, Z = 0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E31B7D-0921-E949-B0F9-330BE215B813}"/>
              </a:ext>
            </a:extLst>
          </p:cNvPr>
          <p:cNvSpPr txBox="1"/>
          <p:nvPr/>
        </p:nvSpPr>
        <p:spPr>
          <a:xfrm>
            <a:off x="1317044" y="5079603"/>
            <a:ext cx="615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do CMN and CMP update V flags while TEQ and TST don’t?</a:t>
            </a:r>
          </a:p>
        </p:txBody>
      </p:sp>
    </p:spTree>
    <p:extLst>
      <p:ext uri="{BB962C8B-B14F-4D97-AF65-F5344CB8AC3E}">
        <p14:creationId xmlns:p14="http://schemas.microsoft.com/office/powerpoint/2010/main" val="2273505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9AB0-E726-AF47-A064-319E7693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54A3-50A2-5644-B923-19FEBBBD2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LSL and ASR implement multiplication and division?</a:t>
            </a:r>
          </a:p>
          <a:p>
            <a:r>
              <a:rPr lang="en-US" dirty="0"/>
              <a:t>How does ARM implement its flexible operand 2?</a:t>
            </a:r>
          </a:p>
          <a:p>
            <a:r>
              <a:rPr lang="en-US" dirty="0"/>
              <a:t>Why do we need ADC besides ADD?</a:t>
            </a:r>
          </a:p>
          <a:p>
            <a:r>
              <a:rPr lang="en-US" dirty="0"/>
              <a:t>How useful is REV?</a:t>
            </a:r>
          </a:p>
          <a:p>
            <a:r>
              <a:rPr lang="en-US" dirty="0"/>
              <a:t>Why do CMP and CMN change C and V flags?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9DBB-081B-E94C-9F44-D372E4E5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F202-159F-D34E-8DFC-AE9450D4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D17E-CE46-E744-A0ED-F48CA6D0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914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Shift, rotate, and logical instructions</a:t>
            </a:r>
          </a:p>
          <a:p>
            <a:pPr lvl="1"/>
            <a:r>
              <a:rPr lang="en-US" dirty="0"/>
              <a:t>Condition flags</a:t>
            </a:r>
          </a:p>
          <a:p>
            <a:pPr lvl="1"/>
            <a:r>
              <a:rPr lang="en-US" dirty="0"/>
              <a:t>Multiplication/division by shifts</a:t>
            </a:r>
          </a:p>
          <a:p>
            <a:r>
              <a:rPr lang="en-US" dirty="0"/>
              <a:t>Arithmetic operations</a:t>
            </a:r>
          </a:p>
          <a:p>
            <a:pPr lvl="1"/>
            <a:r>
              <a:rPr lang="en-US" dirty="0"/>
              <a:t>Carry and overflow</a:t>
            </a:r>
          </a:p>
          <a:p>
            <a:pPr lvl="1"/>
            <a:r>
              <a:rPr lang="en-US" dirty="0"/>
              <a:t>Sign/zero extended instructions</a:t>
            </a:r>
          </a:p>
          <a:p>
            <a:r>
              <a:rPr lang="en-US" dirty="0"/>
              <a:t>Data movement</a:t>
            </a:r>
          </a:p>
          <a:p>
            <a:r>
              <a:rPr lang="en-US" dirty="0"/>
              <a:t>Test and </a:t>
            </a:r>
            <a:r>
              <a:rPr lang="en-US"/>
              <a:t>compare instructions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16C61-14C4-4AE7-93C7-F4B6C59C883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660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FB74-5CFE-1A46-85AB-C5B1C007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8991600" cy="838200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07DBB-2F28-1148-A3AF-10A2AE13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17C56-5D5C-5047-9062-50E8AC0E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B39B4-B1BC-CE48-9288-7A029E55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C9368381-0E20-2D4C-92AD-B9840E0077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4076469"/>
              </p:ext>
            </p:extLst>
          </p:nvPr>
        </p:nvGraphicFramePr>
        <p:xfrm>
          <a:off x="536575" y="1143000"/>
          <a:ext cx="837882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Bit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819">
                <a:tc>
                  <a:txBody>
                    <a:bodyPr/>
                    <a:lstStyle/>
                    <a:p>
                      <a:r>
                        <a:rPr lang="en-US" sz="1200" b="1" dirty="0"/>
                        <a:t>LSR</a:t>
                      </a:r>
                    </a:p>
                    <a:p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Rd, Rm, Rs or #n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Shift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LSR R4, R3, R6 </a:t>
                      </a:r>
                      <a:r>
                        <a:rPr lang="en-US" sz="1000" dirty="0"/>
                        <a:t>; R4 = R3 &gt;&gt; R6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200" b="1" dirty="0"/>
                        <a:t>ASR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Rd, Rm, Rs or #n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Arithmetic Shift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ASRS R4, R2, #3 </a:t>
                      </a:r>
                      <a:r>
                        <a:rPr lang="en-US" sz="1000" dirty="0"/>
                        <a:t>; R4 = R2 &gt;&gt; 3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000" dirty="0"/>
                        <a:t>If R2 = #4, (i.e., #0b100 or #2_100) C = 1</a:t>
                      </a:r>
                    </a:p>
                    <a:p>
                      <a:r>
                        <a:rPr lang="en-US" sz="1000" dirty="0"/>
                        <a:t>If R2 = #3, (i.e., #0b011 or#2_011) C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LSL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Rd, Rm, Rs or #n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 Shift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LSLS R2, R1, #5 </a:t>
                      </a:r>
                      <a:r>
                        <a:rPr lang="en-US" sz="1000" dirty="0"/>
                        <a:t>; R2 = R1 &lt;&lt; 3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If R1 = #0x0FFF, C = 1</a:t>
                      </a:r>
                    </a:p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If R1 = #0x07FF, C = 0</a:t>
                      </a:r>
                    </a:p>
                    <a:p>
                      <a:r>
                        <a:rPr lang="en-US" sz="1000" dirty="0"/>
                        <a:t>Both cases make N = 1 (why?)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Rd, Rm, Rs or #n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Rotate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ROR R2, R2, #29 </a:t>
                      </a:r>
                      <a:r>
                        <a:rPr lang="en-US" sz="1000" dirty="0"/>
                        <a:t>; Equivalent to rotate left by 3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RRX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Rd, Rm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Rotate Right Extended</a:t>
                      </a:r>
                    </a:p>
                    <a:p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(Just 1 bit 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LSRS R2, R2, #1 </a:t>
                      </a:r>
                      <a:r>
                        <a:rPr lang="en-US" sz="1000" dirty="0"/>
                        <a:t>; R2 = R2 &gt;&gt; 1 and C = R2’s LSB</a:t>
                      </a:r>
                    </a:p>
                    <a:p>
                      <a:r>
                        <a:rPr lang="en-US" sz="1200" dirty="0"/>
                        <a:t>RRX R1, R1 </a:t>
                      </a:r>
                      <a:r>
                        <a:rPr lang="en-US" sz="1000" dirty="0"/>
                        <a:t>; R1 = ( ( MSB = C) + R1 &gt;&gt; 1 )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661A4C3-5B0F-C449-9737-AD0F68893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5465"/>
            <a:ext cx="2286577" cy="79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9B728-6AC5-B24E-B0F2-48A781AF0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90368"/>
            <a:ext cx="2286577" cy="862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C2A481-6460-F646-9950-1994BF0D5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13427"/>
            <a:ext cx="2286577" cy="8066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93416B-1B62-1A41-82BA-A4F766C0E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06" y="4307372"/>
            <a:ext cx="2372661" cy="894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C88A21-D996-E445-9C39-60F6EFCCE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22" y="5289526"/>
            <a:ext cx="2443078" cy="88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9E9D94-639D-4C41-848D-7C3F57192EF2}"/>
              </a:ext>
            </a:extLst>
          </p:cNvPr>
          <p:cNvSpPr txBox="1"/>
          <p:nvPr/>
        </p:nvSpPr>
        <p:spPr>
          <a:xfrm>
            <a:off x="1066188" y="6161503"/>
            <a:ext cx="7455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each instruction can also include conditional code suffix and instruction size qualifier. RRX is always 32 bits (.W).</a:t>
            </a:r>
          </a:p>
        </p:txBody>
      </p:sp>
    </p:spTree>
    <p:extLst>
      <p:ext uri="{BB962C8B-B14F-4D97-AF65-F5344CB8AC3E}">
        <p14:creationId xmlns:p14="http://schemas.microsoft.com/office/powerpoint/2010/main" val="354965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2091-A34F-2149-B876-8FD6330D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by 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DBE4-A0C7-5246-91C7-39B67566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CCBC1-2868-6F4F-9BFF-C34B27E8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E0AD5-768D-404F-8FC7-3EF8FB5D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35D138-19D3-2146-B172-FF9CFA59E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051924"/>
              </p:ext>
            </p:extLst>
          </p:nvPr>
        </p:nvGraphicFramePr>
        <p:xfrm>
          <a:off x="533400" y="1981200"/>
          <a:ext cx="82296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#shifts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Multiply</a:t>
                      </a:r>
                      <a:r>
                        <a:rPr lang="en-US" baseline="0" dirty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Byte</a:t>
                      </a:r>
                      <a:r>
                        <a:rPr lang="en-US" baseline="0" dirty="0"/>
                        <a:t> Examples (-128 ~ 127)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&lt;&lt;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* 2</a:t>
                      </a:r>
                      <a:r>
                        <a:rPr lang="en-US" baseline="30000" dirty="0"/>
                        <a:t>1</a:t>
                      </a:r>
                      <a:r>
                        <a:rPr lang="en-US" dirty="0"/>
                        <a:t> = X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0000 0001 </a:t>
                      </a:r>
                      <a:r>
                        <a:rPr lang="en-US" dirty="0">
                          <a:sym typeface="Wingdings"/>
                        </a:rPr>
                        <a:t> 0000</a:t>
                      </a:r>
                      <a:r>
                        <a:rPr lang="en-US" baseline="0" dirty="0">
                          <a:sym typeface="Wingdings"/>
                        </a:rPr>
                        <a:t> 0010</a:t>
                      </a:r>
                    </a:p>
                    <a:p>
                      <a:r>
                        <a:rPr lang="en-US" baseline="0" dirty="0">
                          <a:sym typeface="Wingdings"/>
                        </a:rPr>
                        <a:t>1 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&lt;&lt;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* 2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= X *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0000 0001 </a:t>
                      </a:r>
                      <a:r>
                        <a:rPr lang="en-US" dirty="0">
                          <a:sym typeface="Wingdings"/>
                        </a:rPr>
                        <a:t> 0000 0100</a:t>
                      </a:r>
                    </a:p>
                    <a:p>
                      <a:r>
                        <a:rPr lang="en-US" dirty="0">
                          <a:sym typeface="Wingdings"/>
                        </a:rPr>
                        <a:t>1 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&lt;&lt;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 * 2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 = X * 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0000 0001 </a:t>
                      </a:r>
                      <a:r>
                        <a:rPr lang="en-US" dirty="0">
                          <a:sym typeface="Wingdings"/>
                        </a:rPr>
                        <a:t> 0000 1000</a:t>
                      </a:r>
                    </a:p>
                    <a:p>
                      <a:r>
                        <a:rPr lang="en-US" dirty="0">
                          <a:sym typeface="Wingdings"/>
                        </a:rPr>
                        <a:t>1 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&lt;&lt;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 * 2</a:t>
                      </a:r>
                      <a:r>
                        <a:rPr lang="en-US" baseline="30000" dirty="0"/>
                        <a:t>6</a:t>
                      </a:r>
                      <a:r>
                        <a:rPr lang="en-US" dirty="0"/>
                        <a:t> = X * 64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0000 0001 </a:t>
                      </a:r>
                      <a:r>
                        <a:rPr lang="en-US" dirty="0">
                          <a:sym typeface="Wingdings"/>
                        </a:rPr>
                        <a:t> 0100 0000</a:t>
                      </a:r>
                    </a:p>
                    <a:p>
                      <a:r>
                        <a:rPr lang="en-US" dirty="0">
                          <a:sym typeface="Wingdings"/>
                        </a:rPr>
                        <a:t>1  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&lt;&lt;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 *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 = X * 128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0000 0001 </a:t>
                      </a:r>
                      <a:r>
                        <a:rPr lang="en-US" dirty="0">
                          <a:sym typeface="Wingdings"/>
                        </a:rPr>
                        <a:t> 1000 0000</a:t>
                      </a:r>
                    </a:p>
                    <a:p>
                      <a:r>
                        <a:rPr lang="en-US" dirty="0">
                          <a:sym typeface="Wingdings"/>
                        </a:rPr>
                        <a:t>1  </a:t>
                      </a:r>
                      <a:r>
                        <a:rPr lang="en-US" strike="sngStrike" dirty="0">
                          <a:sym typeface="Wingdings"/>
                        </a:rPr>
                        <a:t>128</a:t>
                      </a:r>
                      <a:r>
                        <a:rPr lang="en-US" baseline="0" dirty="0">
                          <a:sym typeface="Wingdings"/>
                        </a:rPr>
                        <a:t>  </a:t>
                      </a:r>
                      <a:r>
                        <a:rPr lang="mr-IN" baseline="0" dirty="0">
                          <a:solidFill>
                            <a:srgbClr val="800000"/>
                          </a:solidFill>
                          <a:sym typeface="Wingdings"/>
                        </a:rPr>
                        <a:t>–</a:t>
                      </a:r>
                      <a:r>
                        <a:rPr lang="en-US" baseline="0" dirty="0">
                          <a:solidFill>
                            <a:srgbClr val="800000"/>
                          </a:solidFill>
                          <a:sym typeface="Wingdings"/>
                        </a:rPr>
                        <a:t>128! Overflow </a:t>
                      </a:r>
                      <a:endParaRPr lang="en-US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17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5807-4C4C-5B49-8D9B-4AC206BB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by 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AC1A-000B-6D45-93B4-E013E4D5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A3636-504C-6B49-900B-6E11974C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9B4C-8690-9E4D-B371-270C57D3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6380A92-03B1-C84B-B3D4-278AD9CD5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6401"/>
            <a:ext cx="4038600" cy="533400"/>
          </a:xfrm>
        </p:spPr>
        <p:txBody>
          <a:bodyPr/>
          <a:lstStyle/>
          <a:p>
            <a:r>
              <a:rPr lang="en-US" dirty="0"/>
              <a:t>ASR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1CF9637-9863-4946-BCF4-522AA4DEB8E8}"/>
              </a:ext>
            </a:extLst>
          </p:cNvPr>
          <p:cNvSpPr txBox="1">
            <a:spLocks/>
          </p:cNvSpPr>
          <p:nvPr/>
        </p:nvSpPr>
        <p:spPr>
          <a:xfrm>
            <a:off x="4648200" y="1676401"/>
            <a:ext cx="4038600" cy="533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/>
              <a:t>LSR</a:t>
            </a:r>
            <a:endParaRPr lang="en-US" kern="0" dirty="0"/>
          </a:p>
        </p:txBody>
      </p:sp>
      <p:pic>
        <p:nvPicPr>
          <p:cNvPr id="9" name="Picture 8" descr="Untitled.jpeg">
            <a:extLst>
              <a:ext uri="{FF2B5EF4-FFF2-40B4-BE49-F238E27FC236}">
                <a16:creationId xmlns:a16="http://schemas.microsoft.com/office/drawing/2014/main" id="{4F4B3799-D81A-084D-9EF5-2CE559AFC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5999"/>
            <a:ext cx="3810000" cy="1007003"/>
          </a:xfrm>
          <a:prstGeom prst="rect">
            <a:avLst/>
          </a:prstGeom>
        </p:spPr>
      </p:pic>
      <p:pic>
        <p:nvPicPr>
          <p:cNvPr id="10" name="Picture 9" descr="Untitled2.jpeg">
            <a:extLst>
              <a:ext uri="{FF2B5EF4-FFF2-40B4-BE49-F238E27FC236}">
                <a16:creationId xmlns:a16="http://schemas.microsoft.com/office/drawing/2014/main" id="{F8C2294A-0918-1141-B7B1-BADD43C0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3522129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144FAF-F505-1241-B1F8-53274FD1EA67}"/>
              </a:ext>
            </a:extLst>
          </p:cNvPr>
          <p:cNvSpPr txBox="1"/>
          <p:nvPr/>
        </p:nvSpPr>
        <p:spPr>
          <a:xfrm>
            <a:off x="2362200" y="2971800"/>
            <a:ext cx="529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Why does ASR need to keep the content of MSB?</a:t>
            </a: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F65B12CB-6790-DA44-8989-654E49F93A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745140"/>
              </p:ext>
            </p:extLst>
          </p:nvPr>
        </p:nvGraphicFramePr>
        <p:xfrm>
          <a:off x="533400" y="3505200"/>
          <a:ext cx="82296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#shifts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Division</a:t>
                      </a:r>
                      <a:r>
                        <a:rPr lang="en-US" baseline="0" dirty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Byte</a:t>
                      </a:r>
                      <a:r>
                        <a:rPr lang="en-US" baseline="0" dirty="0"/>
                        <a:t> Examples (-128 ~ 127)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&gt;&gt;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/ 2</a:t>
                      </a:r>
                      <a:r>
                        <a:rPr lang="en-US" baseline="30000" dirty="0"/>
                        <a:t>1</a:t>
                      </a:r>
                      <a:r>
                        <a:rPr lang="en-US" dirty="0"/>
                        <a:t> = X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0000 1000 </a:t>
                      </a:r>
                      <a:r>
                        <a:rPr lang="en-US" dirty="0">
                          <a:sym typeface="Wingdings"/>
                        </a:rPr>
                        <a:t> 0000</a:t>
                      </a:r>
                      <a:r>
                        <a:rPr lang="en-US" baseline="0" dirty="0">
                          <a:sym typeface="Wingdings"/>
                        </a:rPr>
                        <a:t> 0100</a:t>
                      </a:r>
                    </a:p>
                    <a:p>
                      <a:r>
                        <a:rPr lang="en-US" baseline="0" dirty="0">
                          <a:sym typeface="Wingdings"/>
                        </a:rPr>
                        <a:t>8 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&gt;&gt;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/ 2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= X /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0000 1000 </a:t>
                      </a:r>
                      <a:r>
                        <a:rPr lang="en-US" dirty="0">
                          <a:sym typeface="Wingdings"/>
                        </a:rPr>
                        <a:t> 0000 0010</a:t>
                      </a:r>
                    </a:p>
                    <a:p>
                      <a:r>
                        <a:rPr lang="en-US" dirty="0">
                          <a:sym typeface="Wingdings"/>
                        </a:rPr>
                        <a:t>8 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&gt;&gt;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 / 2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 = X / 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0000 1000 </a:t>
                      </a:r>
                      <a:r>
                        <a:rPr lang="en-US" dirty="0">
                          <a:sym typeface="Wingdings"/>
                        </a:rPr>
                        <a:t> 0000 0001</a:t>
                      </a:r>
                    </a:p>
                    <a:p>
                      <a:r>
                        <a:rPr lang="en-US" dirty="0">
                          <a:sym typeface="Wingdings"/>
                        </a:rPr>
                        <a:t>8 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72464B-E3DF-8143-9D44-A8B2CDE5DF52}"/>
              </a:ext>
            </a:extLst>
          </p:cNvPr>
          <p:cNvSpPr txBox="1"/>
          <p:nvPr/>
        </p:nvSpPr>
        <p:spPr>
          <a:xfrm>
            <a:off x="533400" y="6019800"/>
            <a:ext cx="237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about: </a:t>
            </a:r>
            <a:r>
              <a:rPr lang="mr-IN" dirty="0"/>
              <a:t>–</a:t>
            </a:r>
            <a:r>
              <a:rPr lang="en-US" dirty="0"/>
              <a:t> 8 &gt;&gt; 3?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9ADAF-C26D-CA4A-998A-82680727D2E0}"/>
              </a:ext>
            </a:extLst>
          </p:cNvPr>
          <p:cNvSpPr txBox="1"/>
          <p:nvPr/>
        </p:nvSpPr>
        <p:spPr>
          <a:xfrm>
            <a:off x="2971800" y="6019800"/>
            <a:ext cx="156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mr-IN" dirty="0"/>
              <a:t>–</a:t>
            </a:r>
            <a:r>
              <a:rPr lang="en-US" dirty="0"/>
              <a:t> 8 / 2</a:t>
            </a:r>
            <a:r>
              <a:rPr lang="en-US" baseline="30000" dirty="0"/>
              <a:t>3 </a:t>
            </a:r>
            <a:r>
              <a:rPr lang="en-US" dirty="0"/>
              <a:t>= </a:t>
            </a:r>
            <a:r>
              <a:rPr lang="mr-IN" dirty="0"/>
              <a:t>–</a:t>
            </a:r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2F607-CDC3-064E-9154-1073758546AF}"/>
              </a:ext>
            </a:extLst>
          </p:cNvPr>
          <p:cNvSpPr txBox="1"/>
          <p:nvPr/>
        </p:nvSpPr>
        <p:spPr>
          <a:xfrm>
            <a:off x="5257800" y="5943600"/>
            <a:ext cx="256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1111 1000 </a:t>
            </a:r>
            <a:r>
              <a:rPr lang="en-US" dirty="0">
                <a:solidFill>
                  <a:srgbClr val="800000"/>
                </a:solidFill>
                <a:sym typeface="Wingdings"/>
              </a:rPr>
              <a:t> 1111 1111</a:t>
            </a:r>
          </a:p>
        </p:txBody>
      </p:sp>
    </p:spTree>
    <p:extLst>
      <p:ext uri="{BB962C8B-B14F-4D97-AF65-F5344CB8AC3E}">
        <p14:creationId xmlns:p14="http://schemas.microsoft.com/office/powerpoint/2010/main" val="11483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146B-E578-F54F-B4B2-D86FFC8B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ROR and Parity-Check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4718F-F94D-8C47-89F7-1A46D7D5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809F-DB86-4C4E-8127-3858FD26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0C4F-82BE-1C45-8F38-5B4AE1E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4705095-EDA7-5540-8F2E-6504ECA400E7}"/>
              </a:ext>
            </a:extLst>
          </p:cNvPr>
          <p:cNvSpPr/>
          <p:nvPr/>
        </p:nvSpPr>
        <p:spPr>
          <a:xfrm>
            <a:off x="6934200" y="1600200"/>
            <a:ext cx="1981200" cy="838200"/>
          </a:xfrm>
          <a:prstGeom prst="wedgeRoundRectCallout">
            <a:avLst>
              <a:gd name="adj1" fmla="val -73065"/>
              <a:gd name="adj2" fmla="val 671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3989B0-D71E-0E47-B0FF-67B412FC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419600" cy="4953000"/>
          </a:xfrm>
        </p:spPr>
        <p:txBody>
          <a:bodyPr/>
          <a:lstStyle/>
          <a:p>
            <a:r>
              <a:rPr lang="en-US" sz="1200" dirty="0"/>
              <a:t>Where can you use them?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Why didn’t ASCII use 8 bits?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Look at a paper tape that includes the 8</a:t>
            </a:r>
            <a:r>
              <a:rPr lang="en-US" sz="1200" baseline="30000" dirty="0"/>
              <a:t>th</a:t>
            </a:r>
            <a:r>
              <a:rPr lang="en-US" sz="1200" dirty="0"/>
              <a:t> bit (= the parity bit).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How can you count #bits to set a parity without losing the original data?</a:t>
            </a:r>
          </a:p>
          <a:p>
            <a:endParaRPr lang="en-US" sz="1200" dirty="0"/>
          </a:p>
          <a:p>
            <a:r>
              <a:rPr lang="en-US" sz="1200" dirty="0"/>
              <a:t>Repeat 7 times to count each bit of R0</a:t>
            </a:r>
          </a:p>
          <a:p>
            <a:pPr marL="0" indent="0">
              <a:buNone/>
            </a:pPr>
            <a:r>
              <a:rPr lang="en-US" sz="1200" dirty="0"/>
              <a:t>	RORS	R0, R0, #1	; rotate each bit</a:t>
            </a:r>
          </a:p>
          <a:p>
            <a:pPr marL="0" indent="0">
              <a:buNone/>
            </a:pPr>
            <a:r>
              <a:rPr lang="en-US" sz="1200" dirty="0"/>
              <a:t>	ADDCS	R1, R1, #1	; if it’s 1, increment #ones (=R1)</a:t>
            </a:r>
          </a:p>
          <a:p>
            <a:pPr marL="0" indent="0">
              <a:buNone/>
            </a:pPr>
            <a:r>
              <a:rPr lang="en-US" sz="1200" dirty="0"/>
              <a:t>	...</a:t>
            </a:r>
          </a:p>
          <a:p>
            <a:pPr marL="0" indent="0">
              <a:buNone/>
            </a:pPr>
            <a:r>
              <a:rPr lang="en-US" sz="1200" dirty="0"/>
              <a:t>	ROR	R0, R0, #25	; rotate R0 back to the original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34ACB-486A-2346-B841-7F4B184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87" y="1447799"/>
            <a:ext cx="2062114" cy="1371601"/>
          </a:xfrm>
          <a:prstGeom prst="rect">
            <a:avLst/>
          </a:prstGeom>
        </p:spPr>
      </p:pic>
      <p:pic>
        <p:nvPicPr>
          <p:cNvPr id="10" name="Picture 9" descr="Untitled.jpeg">
            <a:extLst>
              <a:ext uri="{FF2B5EF4-FFF2-40B4-BE49-F238E27FC236}">
                <a16:creationId xmlns:a16="http://schemas.microsoft.com/office/drawing/2014/main" id="{1A75B5E3-60A1-CD48-8184-0401C405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676400"/>
            <a:ext cx="1676400" cy="70502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4AB4E4-0884-EB4C-9510-DB57C6F2A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06735"/>
              </p:ext>
            </p:extLst>
          </p:nvPr>
        </p:nvGraphicFramePr>
        <p:xfrm>
          <a:off x="4953000" y="4191000"/>
          <a:ext cx="243840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2339CCF-3651-7143-B431-AC9F7C0A868A}"/>
              </a:ext>
            </a:extLst>
          </p:cNvPr>
          <p:cNvSpPr txBox="1"/>
          <p:nvPr/>
        </p:nvSpPr>
        <p:spPr>
          <a:xfrm>
            <a:off x="7620000" y="419100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odd parity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C84363-8F45-6E41-B8F8-7796E23A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895600"/>
            <a:ext cx="39464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0D038-CAE9-FB44-9468-3A4B6A81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D051-8EA3-804A-92AD-7B4A6331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99591-210F-7F4C-9E3D-C0D1FBEB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F8132-7690-844D-9F3A-0AA80C5E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762000"/>
            <a:ext cx="8200662" cy="54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5EFE-EFF0-7B47-9207-C3B08016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5EB68-9250-B645-8CA4-0D46E49D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C2F83-3151-3742-8CD8-6DC6C23C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49568-871F-914B-8FFC-ECF90F39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E61F288-2101-F148-9A83-649F9E18C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597971"/>
              </p:ext>
            </p:extLst>
          </p:nvPr>
        </p:nvGraphicFramePr>
        <p:xfrm>
          <a:off x="709491" y="1828800"/>
          <a:ext cx="784860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4957109"/>
                    </a:ext>
                  </a:extLst>
                </a:gridCol>
                <a:gridCol w="4953001">
                  <a:extLst>
                    <a:ext uri="{9D8B030D-6E8A-4147-A177-3AD203B41FA5}">
                      <a16:colId xmlns:a16="http://schemas.microsoft.com/office/drawing/2014/main" val="3223081376"/>
                    </a:ext>
                  </a:extLst>
                </a:gridCol>
              </a:tblGrid>
              <a:tr h="424581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 with the corresponding C-language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19">
                <a:tc>
                  <a:txBody>
                    <a:bodyPr/>
                    <a:lstStyle/>
                    <a:p>
                      <a:r>
                        <a:rPr lang="en-US" sz="1200" b="1" dirty="0"/>
                        <a:t>AND</a:t>
                      </a:r>
                    </a:p>
                    <a:p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N, Z,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AND R2, R1, #0xFF00 </a:t>
                      </a:r>
                      <a:r>
                        <a:rPr lang="en-US" sz="1000" dirty="0"/>
                        <a:t>; R2 = R1 &amp; 0xFF00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BIC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 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BIC R5, R1 </a:t>
                      </a:r>
                      <a:r>
                        <a:rPr lang="en-US" sz="1000" dirty="0"/>
                        <a:t>; R5 = R5 &amp; (~R1)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92">
                <a:tc>
                  <a:txBody>
                    <a:bodyPr/>
                    <a:lstStyle/>
                    <a:p>
                      <a:r>
                        <a:rPr lang="en-US" sz="1200" b="1" dirty="0"/>
                        <a:t>EOR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 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Exclusive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R4, R1, #0x0055</a:t>
                      </a:r>
                      <a:r>
                        <a:rPr lang="en-US" sz="1000" dirty="0"/>
                        <a:t>; R4 = R1 ^ 0x0055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39">
                <a:tc>
                  <a:txBody>
                    <a:bodyPr/>
                    <a:lstStyle/>
                    <a:p>
                      <a:r>
                        <a:rPr lang="en-US" sz="1200" b="1" dirty="0"/>
                        <a:t>ORN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OR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ORN R5, R1 </a:t>
                      </a:r>
                      <a:r>
                        <a:rPr lang="en-US" sz="1000" dirty="0"/>
                        <a:t>; R5 = R5 | (~R1)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r>
                        <a:rPr lang="en-US" sz="1200" b="1" dirty="0"/>
                        <a:t>ORR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{S} {</a:t>
                      </a:r>
                      <a:r>
                        <a:rPr lang="en-US" sz="1000" b="1" dirty="0" err="1"/>
                        <a:t>cond</a:t>
                      </a:r>
                      <a:r>
                        <a:rPr lang="en-US" sz="1000" b="1" dirty="0"/>
                        <a:t>}{.size} {Rd,} Rn,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OR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N, Z, C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R3, R1, R5 </a:t>
                      </a:r>
                      <a:r>
                        <a:rPr lang="en-US" sz="1000" dirty="0"/>
                        <a:t>; R3 = R1 | R5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53CD92-68D6-864E-85B2-2EAC6964FBC9}"/>
              </a:ext>
            </a:extLst>
          </p:cNvPr>
          <p:cNvSpPr txBox="1"/>
          <p:nvPr/>
        </p:nvSpPr>
        <p:spPr>
          <a:xfrm>
            <a:off x="533400" y="5029200"/>
            <a:ext cx="824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each instruction can also include conditional code suffix and instruction size qualifier (.W or .N) . ORN is always 32 bits (.W).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22370-CBDD-7E4F-BFD4-5E429D9A538B}"/>
              </a:ext>
            </a:extLst>
          </p:cNvPr>
          <p:cNvSpPr txBox="1"/>
          <p:nvPr/>
        </p:nvSpPr>
        <p:spPr>
          <a:xfrm>
            <a:off x="1295400" y="5306199"/>
            <a:ext cx="68932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Operand2 (Op2) can be: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	Constant (#imm8): 0x000000AB, 0x00AB00AB, 0xAB00AB00, 0xABABABAB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		</a:t>
            </a:r>
            <a:r>
              <a:rPr lang="en-US" sz="1000" dirty="0">
                <a:solidFill>
                  <a:schemeClr val="accent6"/>
                </a:solidFill>
              </a:rPr>
              <a:t>(see: https://</a:t>
            </a:r>
            <a:r>
              <a:rPr lang="en-US" sz="1000" dirty="0" err="1">
                <a:solidFill>
                  <a:schemeClr val="accent6"/>
                </a:solidFill>
              </a:rPr>
              <a:t>www.keil.com</a:t>
            </a:r>
            <a:r>
              <a:rPr lang="en-US" sz="1000" dirty="0">
                <a:solidFill>
                  <a:schemeClr val="accent6"/>
                </a:solidFill>
              </a:rPr>
              <a:t>/support/man/docs/</a:t>
            </a:r>
            <a:r>
              <a:rPr lang="en-US" sz="1000" dirty="0" err="1">
                <a:solidFill>
                  <a:schemeClr val="accent6"/>
                </a:solidFill>
              </a:rPr>
              <a:t>armasm</a:t>
            </a:r>
            <a:r>
              <a:rPr lang="en-US" sz="1000" dirty="0">
                <a:solidFill>
                  <a:schemeClr val="accent6"/>
                </a:solidFill>
              </a:rPr>
              <a:t>/armasm_dom1361289851958.htm) 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	Register: Rm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	Register with Optional Shift: Rm, ASR #</a:t>
            </a:r>
            <a:r>
              <a:rPr lang="en-US" sz="1400" dirty="0" err="1">
                <a:solidFill>
                  <a:schemeClr val="accent6"/>
                </a:solidFill>
              </a:rPr>
              <a:t>n|LSL</a:t>
            </a:r>
            <a:r>
              <a:rPr lang="en-US" sz="1400" dirty="0">
                <a:solidFill>
                  <a:schemeClr val="accent6"/>
                </a:solidFill>
              </a:rPr>
              <a:t> #</a:t>
            </a:r>
            <a:r>
              <a:rPr lang="en-US" sz="1400" dirty="0" err="1">
                <a:solidFill>
                  <a:schemeClr val="accent6"/>
                </a:solidFill>
              </a:rPr>
              <a:t>n|LSR</a:t>
            </a:r>
            <a:r>
              <a:rPr lang="en-US" sz="1400" dirty="0">
                <a:solidFill>
                  <a:schemeClr val="accent6"/>
                </a:solidFill>
              </a:rPr>
              <a:t> #</a:t>
            </a:r>
            <a:r>
              <a:rPr lang="en-US" sz="1400" dirty="0" err="1">
                <a:solidFill>
                  <a:schemeClr val="accent6"/>
                </a:solidFill>
              </a:rPr>
              <a:t>n|ROR</a:t>
            </a:r>
            <a:r>
              <a:rPr lang="en-US" sz="1400" dirty="0">
                <a:solidFill>
                  <a:schemeClr val="accent6"/>
                </a:solidFill>
              </a:rPr>
              <a:t> #</a:t>
            </a:r>
            <a:r>
              <a:rPr lang="en-US" sz="1400" dirty="0" err="1">
                <a:solidFill>
                  <a:schemeClr val="accent6"/>
                </a:solidFill>
              </a:rPr>
              <a:t>n|RRX</a:t>
            </a:r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F497-CC35-9D47-B952-256FA16E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Second Operand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985A52-AE47-E34E-AE9E-36352005D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63750"/>
            <a:ext cx="3708400" cy="2730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D07CE-32E1-A440-8459-2282597D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B792-A695-7D43-B20D-2C5A063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5: Data Processing Instructions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5F4E1-BF48-904C-A47F-B4CC815E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A2859BA-3BBF-BD4C-A85F-438D254E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6477"/>
              </p:ext>
            </p:extLst>
          </p:nvPr>
        </p:nvGraphicFramePr>
        <p:xfrm>
          <a:off x="2743200" y="3029103"/>
          <a:ext cx="6096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58018209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56706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ASR #n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Arithmetic shift right n bits, 1 &lt;= n &lt;= 32 </a:t>
                      </a:r>
                      <a:r>
                        <a:rPr lang="en-US" baseline="300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9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LSL #n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shift left n bits, 0 &lt;= n &lt;= 31 </a:t>
                      </a:r>
                      <a:r>
                        <a:rPr lang="en-US" baseline="30000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7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LSR #n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shift right n bits, 1 &lt;= n &lt;= 32 </a:t>
                      </a:r>
                      <a:r>
                        <a:rPr lang="en-US" baseline="30000" dirty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9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ROR #n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Rotate right n bits, 1 &lt;= n &lt;=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96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Rotate right one bit, with extend.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60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omitted, no shift occurs, equivalent to LSL #0.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1206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C5A18F-A273-2B46-9875-1002D8D0A8E8}"/>
              </a:ext>
            </a:extLst>
          </p:cNvPr>
          <p:cNvSpPr txBox="1"/>
          <p:nvPr/>
        </p:nvSpPr>
        <p:spPr>
          <a:xfrm>
            <a:off x="1676400" y="5321360"/>
            <a:ext cx="7108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Why ASR #32? Why LSR #32? What happens to Rm?</a:t>
            </a:r>
          </a:p>
          <a:p>
            <a:r>
              <a:rPr lang="en-US" dirty="0"/>
              <a:t># Why LSL #0? What happens to Rm? What does it mean mathematically?</a:t>
            </a:r>
          </a:p>
        </p:txBody>
      </p:sp>
    </p:spTree>
    <p:extLst>
      <p:ext uri="{BB962C8B-B14F-4D97-AF65-F5344CB8AC3E}">
        <p14:creationId xmlns:p14="http://schemas.microsoft.com/office/powerpoint/2010/main" val="28901128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16717</TotalTime>
  <Words>3042</Words>
  <Application>Microsoft Macintosh PowerPoint</Application>
  <PresentationFormat>On-screen Show (4:3)</PresentationFormat>
  <Paragraphs>568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Frutiger 55 Roman</vt:lpstr>
      <vt:lpstr>Arial</vt:lpstr>
      <vt:lpstr>Calibri</vt:lpstr>
      <vt:lpstr>Times New Roman</vt:lpstr>
      <vt:lpstr>Wingdings</vt:lpstr>
      <vt:lpstr>1_Office Theme</vt:lpstr>
      <vt:lpstr>Office Theme</vt:lpstr>
      <vt:lpstr>2_Office Theme</vt:lpstr>
      <vt:lpstr>3_Office Theme</vt:lpstr>
      <vt:lpstr>4_Office Theme</vt:lpstr>
      <vt:lpstr>CSS 422 Hardware and Computer Organization </vt:lpstr>
      <vt:lpstr>Topics</vt:lpstr>
      <vt:lpstr>Shift and Rotate Instructions</vt:lpstr>
      <vt:lpstr>Multiplication by Shift</vt:lpstr>
      <vt:lpstr>Division by Shift</vt:lpstr>
      <vt:lpstr>ROR and Parity-Check Program</vt:lpstr>
      <vt:lpstr>PowerPoint Presentation</vt:lpstr>
      <vt:lpstr>Logical Instructions</vt:lpstr>
      <vt:lpstr>Flexible Second Operand </vt:lpstr>
      <vt:lpstr>Bit Manipulations</vt:lpstr>
      <vt:lpstr>Basic Arithmetic Instructions</vt:lpstr>
      <vt:lpstr>Carry and Overflow</vt:lpstr>
      <vt:lpstr>Multiply Instructions</vt:lpstr>
      <vt:lpstr>Divide Instructions</vt:lpstr>
      <vt:lpstr>Data Movement Instructions</vt:lpstr>
      <vt:lpstr>Move Instruction Execution</vt:lpstr>
      <vt:lpstr>Bitfield Instructions</vt:lpstr>
      <vt:lpstr>Test and Compare Instructions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661</cp:revision>
  <cp:lastPrinted>1601-01-01T00:00:00Z</cp:lastPrinted>
  <dcterms:created xsi:type="dcterms:W3CDTF">2006-01-05T18:10:09Z</dcterms:created>
  <dcterms:modified xsi:type="dcterms:W3CDTF">2025-01-29T08:32:32Z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